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59" r:id="rId7"/>
    <p:sldId id="260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2196921"/>
          </a:xfrm>
        </p:spPr>
        <p:txBody>
          <a:bodyPr/>
          <a:lstStyle/>
          <a:p>
            <a:pPr algn="ctr"/>
            <a:r>
              <a:rPr lang="es-AR" sz="3600" dirty="0"/>
              <a:t>Entramados, alteridades y brechas. </a:t>
            </a:r>
            <a:r>
              <a:rPr lang="es-AR" sz="2000" dirty="0" smtClean="0"/>
              <a:t/>
            </a:r>
            <a:br>
              <a:rPr lang="es-AR" sz="2000" dirty="0" smtClean="0"/>
            </a:br>
            <a:r>
              <a:rPr lang="es-AR" sz="2400" dirty="0" smtClean="0"/>
              <a:t>Dinámicas </a:t>
            </a:r>
            <a:r>
              <a:rPr lang="es-AR" sz="2400" dirty="0"/>
              <a:t>de las desigualdades urbanas y desafíos para la construcción de ciudades incluyentes</a:t>
            </a:r>
            <a:r>
              <a:rPr lang="es-AR" sz="2000" dirty="0"/>
              <a:t/>
            </a:r>
            <a:br>
              <a:rPr lang="es-AR" sz="2000" dirty="0"/>
            </a:br>
            <a:endParaRPr lang="es-AR" sz="2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s-AR" dirty="0" smtClean="0"/>
              <a:t>Dr. Ramiro Segura</a:t>
            </a:r>
          </a:p>
          <a:p>
            <a:pPr algn="r"/>
            <a:r>
              <a:rPr lang="es-AR" dirty="0" smtClean="0"/>
              <a:t>IDAES/UNSAM - CONICET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84113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77592"/>
          </a:xfrm>
        </p:spPr>
        <p:txBody>
          <a:bodyPr/>
          <a:lstStyle/>
          <a:p>
            <a:r>
              <a:rPr lang="es-AR" sz="2800" dirty="0" smtClean="0"/>
              <a:t>Remover </a:t>
            </a:r>
            <a:r>
              <a:rPr lang="es-AR" sz="2800" dirty="0" smtClean="0"/>
              <a:t>límites: </a:t>
            </a:r>
            <a:r>
              <a:rPr lang="es-AR" sz="2800" dirty="0" smtClean="0"/>
              <a:t>ciudades incluyentes</a:t>
            </a:r>
            <a:endParaRPr lang="es-AR" sz="28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030311"/>
            <a:ext cx="8947522" cy="5486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ES" dirty="0"/>
              <a:t>E</a:t>
            </a:r>
            <a:r>
              <a:rPr lang="es-ES" dirty="0" smtClean="0"/>
              <a:t>l </a:t>
            </a:r>
            <a:r>
              <a:rPr lang="es-ES" dirty="0"/>
              <a:t>acceso desigual a la ciudad es una clave para pensar un fenómeno multidimensional más </a:t>
            </a:r>
            <a:r>
              <a:rPr lang="es-ES" dirty="0" smtClean="0"/>
              <a:t>amplio </a:t>
            </a:r>
            <a:r>
              <a:rPr lang="es-ES" dirty="0"/>
              <a:t>como la desigualdad </a:t>
            </a:r>
            <a:r>
              <a:rPr lang="es-ES" dirty="0" smtClean="0"/>
              <a:t>social. </a:t>
            </a:r>
            <a:endParaRPr lang="es-AR" dirty="0" smtClean="0"/>
          </a:p>
          <a:p>
            <a:r>
              <a:rPr lang="es-AR" dirty="0" smtClean="0"/>
              <a:t>Conocemos los </a:t>
            </a:r>
            <a:r>
              <a:rPr lang="es-AR" i="1" dirty="0" smtClean="0"/>
              <a:t>límites activos </a:t>
            </a:r>
            <a:r>
              <a:rPr lang="es-AR" dirty="0" smtClean="0"/>
              <a:t>en la vida urbana:</a:t>
            </a:r>
          </a:p>
          <a:p>
            <a:pPr marL="0" indent="0">
              <a:buNone/>
            </a:pPr>
            <a:r>
              <a:rPr lang="es-AR" dirty="0" smtClean="0"/>
              <a:t>-Distribución espacial desigual de bienes, servicios y oportunidades; composición </a:t>
            </a:r>
            <a:r>
              <a:rPr lang="es-AR" dirty="0"/>
              <a:t>diferencial de localizaciones, distancias y accesibilidades</a:t>
            </a:r>
            <a:endParaRPr lang="es-AR" dirty="0" smtClean="0"/>
          </a:p>
          <a:p>
            <a:pPr marL="0" indent="0">
              <a:buNone/>
            </a:pPr>
            <a:r>
              <a:rPr lang="es-AR" dirty="0" smtClean="0"/>
              <a:t>-Obstáculos organizacionales y temporales para el acceso a la ciudad (ejemplo: género, etnia, edad, etc.).</a:t>
            </a:r>
          </a:p>
          <a:p>
            <a:pPr marL="0" indent="0">
              <a:buNone/>
            </a:pPr>
            <a:r>
              <a:rPr lang="es-AR" dirty="0" smtClean="0"/>
              <a:t>-Estructuras socioculturales(“</a:t>
            </a:r>
            <a:r>
              <a:rPr lang="es-AR" dirty="0"/>
              <a:t>fuera de lugar”, miradas y estigmas</a:t>
            </a:r>
            <a:r>
              <a:rPr lang="es-AR" dirty="0" smtClean="0"/>
              <a:t>).</a:t>
            </a:r>
          </a:p>
          <a:p>
            <a:pPr marL="0" indent="0">
              <a:buNone/>
            </a:pPr>
            <a:endParaRPr lang="es-AR" dirty="0" smtClean="0"/>
          </a:p>
          <a:p>
            <a:r>
              <a:rPr lang="es-AR" dirty="0" smtClean="0"/>
              <a:t>Conocemos también las </a:t>
            </a:r>
            <a:r>
              <a:rPr lang="es-AR" i="1" dirty="0" smtClean="0"/>
              <a:t>formas situadas de “hacer ciudad”</a:t>
            </a:r>
            <a:r>
              <a:rPr lang="es-AR" dirty="0" smtClean="0"/>
              <a:t> y disputar esos órdenes desiguales</a:t>
            </a:r>
          </a:p>
          <a:p>
            <a:pPr marL="0" indent="0">
              <a:buNone/>
            </a:pPr>
            <a:endParaRPr lang="es-AR" dirty="0"/>
          </a:p>
          <a:p>
            <a:r>
              <a:rPr lang="es-AR" dirty="0" smtClean="0"/>
              <a:t>Políticas orientadas a remover esos límites y a potenciar esas formas de hacer ciudad</a:t>
            </a:r>
          </a:p>
          <a:p>
            <a:pPr marL="0" indent="0">
              <a:buNone/>
            </a:pPr>
            <a:r>
              <a:rPr lang="es-AR" dirty="0" smtClean="0"/>
              <a:t>-Políticas de lugares</a:t>
            </a:r>
          </a:p>
          <a:p>
            <a:pPr marL="0" indent="0">
              <a:buNone/>
            </a:pPr>
            <a:r>
              <a:rPr lang="es-AR" dirty="0" smtClean="0"/>
              <a:t>-Políticas de movilidades</a:t>
            </a: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69005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sz="3600" dirty="0" smtClean="0"/>
              <a:t>Acerca de las “desigualdades urbanas”</a:t>
            </a:r>
            <a:endParaRPr lang="es-AR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AR" dirty="0"/>
              <a:t>Discutir su carácter “autoevidente”, presente en muchos estudios urbanos.</a:t>
            </a:r>
          </a:p>
          <a:p>
            <a:pPr algn="just"/>
            <a:r>
              <a:rPr lang="es-AR" dirty="0"/>
              <a:t>Tomar distancia de cierto “naturalismo” que de manera inercial localiza y fija la desigualdad urbana en ciertos lugares (villas, favelas, asentamientos informales), en ciertos actores (sin techo, recolectores urbanos, etc.) y/o en ciertos procesos (desalojos, desplazamientos, relocalizaciones, prohibiciones, etc.).</a:t>
            </a:r>
          </a:p>
          <a:p>
            <a:pPr algn="just"/>
            <a:r>
              <a:rPr lang="es-AR" dirty="0"/>
              <a:t>No estoy sugiriendo que estos lugares, actores y/o procesos no sean expresión de profundas desigualdades, sino que debemos conocer mejor la dinámica de producción y reproducción de desigualdades, las cuales además no se agotan ni se explican por estas figuras prototípicas.</a:t>
            </a: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123701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54110"/>
          </a:xfrm>
        </p:spPr>
        <p:txBody>
          <a:bodyPr/>
          <a:lstStyle/>
          <a:p>
            <a:r>
              <a:rPr lang="es-AR" sz="3600" dirty="0"/>
              <a:t>Acerca de las “desigualdades urbanas”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365162"/>
            <a:ext cx="8946541" cy="488323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s-AR" dirty="0"/>
              <a:t>Seis claves para pensar la relación entre procesos urbanos y  desigualdades sociales en las ciudades de América Latina.</a:t>
            </a:r>
          </a:p>
          <a:p>
            <a:pPr marL="0" indent="0" algn="just">
              <a:buNone/>
            </a:pPr>
            <a:endParaRPr lang="es-AR" dirty="0"/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Reconocer la profundidad histórica de la desigualdad urbana en América Latina.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Avanzar hacia un concepto operativo de desigualdad urbana: colectivo, relacional y multidimensional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No reducir la desigualdad a la distribución del ingreso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El espacio (social) es un agente activo en la (re)producción de las desigualdades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Las ciudades latinoamericanas están “fragmentadas”, pero también “interconectadas”.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s-AR" dirty="0"/>
              <a:t>Naturalización de la desigualdad y conflictividad constitutiva del espacio urbano</a:t>
            </a: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55200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95082"/>
          </a:xfrm>
        </p:spPr>
        <p:txBody>
          <a:bodyPr/>
          <a:lstStyle/>
          <a:p>
            <a:pPr algn="ctr"/>
            <a:r>
              <a:rPr lang="es-AR" dirty="0" smtClean="0"/>
              <a:t>Experiencia metropolitana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447800"/>
            <a:ext cx="8946541" cy="4800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AR" dirty="0"/>
              <a:t>D</a:t>
            </a:r>
            <a:r>
              <a:rPr lang="es-AR" dirty="0" smtClean="0"/>
              <a:t>os </a:t>
            </a:r>
            <a:r>
              <a:rPr lang="es-AR" dirty="0"/>
              <a:t>líneas de investigación consolidadas en el campo de los estudios urbanos </a:t>
            </a:r>
            <a:r>
              <a:rPr lang="es-AR" dirty="0" smtClean="0"/>
              <a:t>locales:</a:t>
            </a:r>
          </a:p>
          <a:p>
            <a:pPr marL="457200" indent="-457200">
              <a:buFont typeface="+mj-lt"/>
              <a:buAutoNum type="arabicPeriod"/>
            </a:pPr>
            <a:r>
              <a:rPr lang="es-AR" dirty="0"/>
              <a:t>Por un lado, </a:t>
            </a:r>
            <a:r>
              <a:rPr lang="es-AR" dirty="0" smtClean="0"/>
              <a:t>investigaciones </a:t>
            </a:r>
            <a:r>
              <a:rPr lang="es-AR" dirty="0"/>
              <a:t>acerca de la evolución socio-territorial de la región </a:t>
            </a:r>
            <a:r>
              <a:rPr lang="es-AR" dirty="0" smtClean="0"/>
              <a:t>metropolitana (segregación, fragmentación, etc.). </a:t>
            </a:r>
          </a:p>
          <a:p>
            <a:pPr marL="457200" indent="-457200">
              <a:buFont typeface="+mj-lt"/>
              <a:buAutoNum type="arabicPeriod"/>
            </a:pPr>
            <a:r>
              <a:rPr lang="es-AR" dirty="0" smtClean="0"/>
              <a:t>Por </a:t>
            </a:r>
            <a:r>
              <a:rPr lang="es-AR" dirty="0"/>
              <a:t>otro lado</a:t>
            </a:r>
            <a:r>
              <a:rPr lang="es-AR" dirty="0" smtClean="0"/>
              <a:t>, </a:t>
            </a:r>
            <a:r>
              <a:rPr lang="es-AR" dirty="0"/>
              <a:t>investigaciones de corte etnográfico y/o </a:t>
            </a:r>
            <a:r>
              <a:rPr lang="es-AR" dirty="0" smtClean="0"/>
              <a:t>cualitativo en barrios del “Conurbano</a:t>
            </a:r>
            <a:r>
              <a:rPr lang="es-AR" dirty="0"/>
              <a:t>” </a:t>
            </a:r>
            <a:r>
              <a:rPr lang="es-AR" dirty="0" smtClean="0"/>
              <a:t>, </a:t>
            </a:r>
            <a:r>
              <a:rPr lang="es-AR" dirty="0"/>
              <a:t>tendiendo a  focalizarse en los extremos opuestos del universo </a:t>
            </a:r>
            <a:r>
              <a:rPr lang="es-AR" dirty="0" smtClean="0"/>
              <a:t>metropolitano: villas y barrios cerrados.</a:t>
            </a:r>
          </a:p>
          <a:p>
            <a:pPr marL="0" indent="0">
              <a:buNone/>
            </a:pPr>
            <a:r>
              <a:rPr lang="es-AR" dirty="0" smtClean="0"/>
              <a:t>Desafíos:</a:t>
            </a:r>
            <a:endParaRPr lang="es-AR" dirty="0"/>
          </a:p>
          <a:p>
            <a:r>
              <a:rPr lang="es-AR" dirty="0" smtClean="0"/>
              <a:t>Trabajar </a:t>
            </a:r>
            <a:r>
              <a:rPr lang="es-AR" dirty="0"/>
              <a:t>antropológicamente a escala metropolitana</a:t>
            </a:r>
          </a:p>
          <a:p>
            <a:r>
              <a:rPr lang="es-AR" dirty="0" smtClean="0"/>
              <a:t>Trabajar </a:t>
            </a:r>
            <a:r>
              <a:rPr lang="es-AR" dirty="0"/>
              <a:t>con diversos </a:t>
            </a:r>
            <a:r>
              <a:rPr lang="es-AR" dirty="0" smtClean="0"/>
              <a:t>y desiguales sectores sociales</a:t>
            </a:r>
          </a:p>
          <a:p>
            <a:r>
              <a:rPr lang="es-AR" dirty="0" smtClean="0"/>
              <a:t>Movilidad como enfoque: reconstruir la “escala nativa” </a:t>
            </a:r>
          </a:p>
          <a:p>
            <a:endParaRPr lang="es-AR" dirty="0" smtClean="0"/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958641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177422"/>
            <a:ext cx="9404723" cy="614148"/>
          </a:xfrm>
        </p:spPr>
        <p:txBody>
          <a:bodyPr/>
          <a:lstStyle/>
          <a:p>
            <a:pPr algn="ctr"/>
            <a:r>
              <a:rPr lang="en-US" sz="2800" dirty="0" err="1" smtClean="0"/>
              <a:t>Trabajo</a:t>
            </a:r>
            <a:r>
              <a:rPr lang="en-US" sz="2800" dirty="0" smtClean="0"/>
              <a:t> de campo: “</a:t>
            </a:r>
            <a:r>
              <a:rPr lang="en-US" sz="2800" dirty="0" err="1" smtClean="0"/>
              <a:t>corredor</a:t>
            </a:r>
            <a:r>
              <a:rPr lang="en-US" sz="2800" dirty="0" smtClean="0"/>
              <a:t> </a:t>
            </a:r>
            <a:r>
              <a:rPr lang="en-US" sz="2800" dirty="0" err="1" smtClean="0"/>
              <a:t>sur</a:t>
            </a:r>
            <a:r>
              <a:rPr lang="en-US" sz="2800" dirty="0" smtClean="0"/>
              <a:t>” de la RMBA</a:t>
            </a:r>
            <a:endParaRPr lang="es-AR" sz="2800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4231"/>
            <a:ext cx="6114197" cy="4883769"/>
          </a:xfrm>
        </p:spPr>
      </p:pic>
      <p:cxnSp>
        <p:nvCxnSpPr>
          <p:cNvPr id="6" name="Conector recto 5"/>
          <p:cNvCxnSpPr/>
          <p:nvPr/>
        </p:nvCxnSpPr>
        <p:spPr>
          <a:xfrm flipH="1" flipV="1">
            <a:off x="3534771" y="4314821"/>
            <a:ext cx="1692321" cy="1255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a 9"/>
          <p:cNvGraphicFramePr>
            <a:graphicFrameLocks noGrp="1"/>
          </p:cNvGraphicFramePr>
          <p:nvPr>
            <p:extLst/>
          </p:nvPr>
        </p:nvGraphicFramePr>
        <p:xfrm>
          <a:off x="6318912" y="2374278"/>
          <a:ext cx="5691119" cy="3562497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2792242"/>
                <a:gridCol w="387151"/>
                <a:gridCol w="387151"/>
                <a:gridCol w="481561"/>
                <a:gridCol w="481561"/>
                <a:gridCol w="387151"/>
                <a:gridCol w="387151"/>
                <a:gridCol w="387151"/>
              </a:tblGrid>
              <a:tr h="1291458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LOCALIDAD</a:t>
                      </a:r>
                      <a:endParaRPr lang="es-AR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</a:endParaRP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TIPO RESIDENCIAL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Avellaneda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Quilmes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Berazategui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Florencio Varela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La Plata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Berisso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Ensenada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vert270"/>
                </a:tc>
              </a:tr>
              <a:tr h="25077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Gated community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623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Traditional upper class neighborhood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623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Middle class neighborhood in urban area 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X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077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Social housing neighborhood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0623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Peri-urban neighborhood of lower class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25077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Slum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X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235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7922"/>
          </a:xfrm>
        </p:spPr>
        <p:txBody>
          <a:bodyPr/>
          <a:lstStyle/>
          <a:p>
            <a:r>
              <a:rPr lang="es-AR" sz="2800" dirty="0" smtClean="0"/>
              <a:t>Desplazamientos cotidianos en Florencio Varela</a:t>
            </a:r>
            <a:br>
              <a:rPr lang="es-AR" sz="2800" dirty="0" smtClean="0"/>
            </a:br>
            <a:r>
              <a:rPr lang="es-AR" sz="2800" dirty="0" smtClean="0"/>
              <a:t>(habitantes de asentamientos y clases medias)</a:t>
            </a:r>
            <a:endParaRPr lang="es-AR" sz="2800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980" y="2529840"/>
            <a:ext cx="6104613" cy="4023360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513" y="2590800"/>
            <a:ext cx="5708761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6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83090" y="207059"/>
            <a:ext cx="9404723" cy="772222"/>
          </a:xfrm>
        </p:spPr>
        <p:txBody>
          <a:bodyPr/>
          <a:lstStyle/>
          <a:p>
            <a:pPr algn="ctr"/>
            <a:r>
              <a:rPr lang="es-AR" sz="2800" dirty="0" smtClean="0"/>
              <a:t>Senderos que se bifurcan y entrelazan en La Plata</a:t>
            </a:r>
            <a:endParaRPr lang="es-AR" sz="2800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9326" y="1337481"/>
            <a:ext cx="7422219" cy="527050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ángulo 4"/>
          <p:cNvSpPr/>
          <p:nvPr/>
        </p:nvSpPr>
        <p:spPr>
          <a:xfrm>
            <a:off x="2609227" y="3671248"/>
            <a:ext cx="914400" cy="914400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7" name="Conector recto de flecha 6"/>
          <p:cNvCxnSpPr/>
          <p:nvPr/>
        </p:nvCxnSpPr>
        <p:spPr>
          <a:xfrm>
            <a:off x="3480179" y="4094328"/>
            <a:ext cx="2811439" cy="54591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/>
          <p:cNvCxnSpPr/>
          <p:nvPr/>
        </p:nvCxnSpPr>
        <p:spPr>
          <a:xfrm flipV="1">
            <a:off x="3275463" y="2715904"/>
            <a:ext cx="281031" cy="100993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/>
          <p:nvPr/>
        </p:nvCxnSpPr>
        <p:spPr>
          <a:xfrm flipH="1" flipV="1">
            <a:off x="2609227" y="1665027"/>
            <a:ext cx="311394" cy="200622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/>
          <p:nvPr/>
        </p:nvCxnSpPr>
        <p:spPr>
          <a:xfrm flipH="1" flipV="1">
            <a:off x="6291618" y="4640239"/>
            <a:ext cx="880279" cy="131018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 flipH="1">
            <a:off x="4885898" y="6237027"/>
            <a:ext cx="2047164" cy="19106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/>
          <p:nvPr/>
        </p:nvCxnSpPr>
        <p:spPr>
          <a:xfrm flipH="1">
            <a:off x="6291618" y="2797792"/>
            <a:ext cx="812042" cy="1787856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ángulo 24"/>
          <p:cNvSpPr/>
          <p:nvPr/>
        </p:nvSpPr>
        <p:spPr>
          <a:xfrm rot="2700000">
            <a:off x="5774255" y="3812083"/>
            <a:ext cx="368490" cy="370955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7" name="Conector recto de flecha 26"/>
          <p:cNvCxnSpPr>
            <a:stCxn id="25" idx="3"/>
          </p:cNvCxnSpPr>
          <p:nvPr/>
        </p:nvCxnSpPr>
        <p:spPr>
          <a:xfrm>
            <a:off x="6088781" y="4127842"/>
            <a:ext cx="202837" cy="512397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/>
          <p:nvPr/>
        </p:nvCxnSpPr>
        <p:spPr>
          <a:xfrm flipH="1" flipV="1">
            <a:off x="3556494" y="2797792"/>
            <a:ext cx="2140572" cy="1050877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/>
          <p:cNvCxnSpPr/>
          <p:nvPr/>
        </p:nvCxnSpPr>
        <p:spPr>
          <a:xfrm flipH="1" flipV="1">
            <a:off x="7171897" y="2169994"/>
            <a:ext cx="102360" cy="409434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7"/>
          <p:cNvSpPr/>
          <p:nvPr/>
        </p:nvSpPr>
        <p:spPr>
          <a:xfrm rot="7800000">
            <a:off x="6807960" y="6025246"/>
            <a:ext cx="678779" cy="354841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Rectángulo 9"/>
          <p:cNvSpPr/>
          <p:nvPr/>
        </p:nvSpPr>
        <p:spPr>
          <a:xfrm>
            <a:off x="6983296" y="2511189"/>
            <a:ext cx="377202" cy="3567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4" name="Conector recto de flecha 13"/>
          <p:cNvCxnSpPr/>
          <p:nvPr/>
        </p:nvCxnSpPr>
        <p:spPr>
          <a:xfrm>
            <a:off x="7360498" y="2668137"/>
            <a:ext cx="728425" cy="12965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15"/>
          <p:cNvSpPr/>
          <p:nvPr/>
        </p:nvSpPr>
        <p:spPr>
          <a:xfrm>
            <a:off x="5844952" y="4353636"/>
            <a:ext cx="914400" cy="53226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Elipse 17"/>
          <p:cNvSpPr/>
          <p:nvPr/>
        </p:nvSpPr>
        <p:spPr>
          <a:xfrm>
            <a:off x="3154732" y="2535127"/>
            <a:ext cx="914400" cy="450376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CuadroTexto 20"/>
          <p:cNvSpPr txBox="1"/>
          <p:nvPr/>
        </p:nvSpPr>
        <p:spPr>
          <a:xfrm>
            <a:off x="2052173" y="1326380"/>
            <a:ext cx="16033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1200" dirty="0" smtClean="0">
                <a:solidFill>
                  <a:schemeClr val="bg1"/>
                </a:solidFill>
              </a:rPr>
              <a:t>Hacia Buenos Aires</a:t>
            </a:r>
            <a:endParaRPr lang="es-AR" sz="1200" dirty="0">
              <a:solidFill>
                <a:schemeClr val="bg1"/>
              </a:solidFill>
            </a:endParaRPr>
          </a:p>
        </p:txBody>
      </p:sp>
      <p:cxnSp>
        <p:nvCxnSpPr>
          <p:cNvPr id="24" name="Conector recto de flecha 23"/>
          <p:cNvCxnSpPr/>
          <p:nvPr/>
        </p:nvCxnSpPr>
        <p:spPr>
          <a:xfrm flipH="1" flipV="1">
            <a:off x="2853835" y="1665027"/>
            <a:ext cx="3055645" cy="2060812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2307724" y="1271264"/>
            <a:ext cx="914400" cy="459980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0417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0927"/>
          </a:xfrm>
        </p:spPr>
        <p:txBody>
          <a:bodyPr/>
          <a:lstStyle/>
          <a:p>
            <a:r>
              <a:rPr lang="es-AR" sz="2400" dirty="0" smtClean="0"/>
              <a:t>Dos cuestiones que se desprenden de esas cartografías:</a:t>
            </a:r>
            <a:endParaRPr lang="es-AR" sz="24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313646"/>
            <a:ext cx="8946541" cy="4934754"/>
          </a:xfrm>
        </p:spPr>
        <p:txBody>
          <a:bodyPr>
            <a:normAutofit fontScale="85000" lnSpcReduction="20000"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s-AR" dirty="0" smtClean="0"/>
              <a:t>No circunscribir a </a:t>
            </a:r>
            <a:r>
              <a:rPr lang="es-AR" dirty="0" err="1" smtClean="0"/>
              <a:t>prori</a:t>
            </a:r>
            <a:r>
              <a:rPr lang="es-AR" dirty="0" smtClean="0"/>
              <a:t> la indagación a la vivienda y al barrio (políticas de mejoras y dotación de servicios e infraestructuras </a:t>
            </a:r>
            <a:r>
              <a:rPr lang="es-AR" dirty="0"/>
              <a:t>que pueden </a:t>
            </a:r>
            <a:r>
              <a:rPr lang="es-AR" dirty="0" err="1"/>
              <a:t>territorializar</a:t>
            </a:r>
            <a:r>
              <a:rPr lang="es-AR" dirty="0"/>
              <a:t> / </a:t>
            </a:r>
            <a:r>
              <a:rPr lang="es-AR" dirty="0" smtClean="0"/>
              <a:t>segregar a </a:t>
            </a:r>
            <a:r>
              <a:rPr lang="es-AR" dirty="0"/>
              <a:t>los </a:t>
            </a:r>
            <a:r>
              <a:rPr lang="es-AR" dirty="0" smtClean="0"/>
              <a:t>pobres).</a:t>
            </a:r>
            <a:endParaRPr lang="es-AR" dirty="0"/>
          </a:p>
          <a:p>
            <a:pPr marL="457200" indent="-457200" algn="just">
              <a:buFont typeface="+mj-lt"/>
              <a:buAutoNum type="arabicPeriod"/>
            </a:pPr>
            <a:r>
              <a:rPr lang="es-AR" dirty="0" smtClean="0"/>
              <a:t>Relativizar las hipótesis sobre el aislamiento (siempre relativo). Movilidad y barreras de distinta naturaleza (infraestructura, monetarias, temporales, organizacionales). </a:t>
            </a:r>
            <a:endParaRPr lang="es-AR" dirty="0"/>
          </a:p>
          <a:p>
            <a:pPr marL="0" indent="0" algn="just">
              <a:buNone/>
            </a:pPr>
            <a:endParaRPr lang="es-AR" dirty="0" smtClean="0"/>
          </a:p>
          <a:p>
            <a:pPr marL="0" indent="0" algn="just">
              <a:buNone/>
            </a:pPr>
            <a:r>
              <a:rPr lang="es-AR" dirty="0" smtClean="0"/>
              <a:t>Doble movimiento:</a:t>
            </a:r>
          </a:p>
          <a:p>
            <a:pPr marL="0" indent="0" algn="just">
              <a:buNone/>
            </a:pPr>
            <a:r>
              <a:rPr lang="es-AR" dirty="0" smtClean="0"/>
              <a:t>1-Por </a:t>
            </a:r>
            <a:r>
              <a:rPr lang="es-AR" dirty="0"/>
              <a:t>un lado, ante </a:t>
            </a:r>
            <a:r>
              <a:rPr lang="es-AR" dirty="0" smtClean="0"/>
              <a:t>una metrópoli </a:t>
            </a:r>
            <a:r>
              <a:rPr lang="es-AR" dirty="0"/>
              <a:t>espacialmente fragmentada, el análisis de las prácticas de movilidad cotidiana muestra que no hay fragmentos autónomos ni sujetos fijos. Por el contrario, hay interconexión y movimiento.</a:t>
            </a:r>
          </a:p>
          <a:p>
            <a:pPr marL="0" indent="0" algn="just">
              <a:buNone/>
            </a:pPr>
            <a:r>
              <a:rPr lang="es-AR" dirty="0"/>
              <a:t>2-Por el otro, es precisamente en ese movimiento de aproximación e interconexión que busca superar los obstáculos de un espacio fragmentado en el que se (re) </a:t>
            </a:r>
            <a:r>
              <a:rPr lang="es-AR" dirty="0" smtClean="0"/>
              <a:t>producen </a:t>
            </a:r>
            <a:r>
              <a:rPr lang="es-AR" dirty="0"/>
              <a:t>la distancia y la separación propias de un universo socialmente fragmentado.</a:t>
            </a:r>
          </a:p>
          <a:p>
            <a:pPr algn="just"/>
            <a:endParaRPr lang="es-AR" i="1" dirty="0" smtClean="0"/>
          </a:p>
          <a:p>
            <a:pPr algn="just"/>
            <a:endParaRPr lang="es-AR" i="1" dirty="0"/>
          </a:p>
          <a:p>
            <a:pPr marL="0" indent="0" algn="just">
              <a:buNone/>
            </a:pPr>
            <a:r>
              <a:rPr lang="es-AR" dirty="0" smtClean="0"/>
              <a:t> </a:t>
            </a:r>
            <a:endParaRPr lang="es-AR" dirty="0"/>
          </a:p>
          <a:p>
            <a:pPr marL="0" indent="0">
              <a:buNone/>
            </a:pPr>
            <a:endParaRPr lang="es-AR" i="1" dirty="0"/>
          </a:p>
        </p:txBody>
      </p:sp>
    </p:spTree>
    <p:extLst>
      <p:ext uri="{BB962C8B-B14F-4D97-AF65-F5344CB8AC3E}">
        <p14:creationId xmlns:p14="http://schemas.microsoft.com/office/powerpoint/2010/main" val="548359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Contextos de convivialidad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03312" y="1223494"/>
            <a:ext cx="8946541" cy="5024906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s-AR" dirty="0" smtClean="0"/>
              <a:t>Para pensar la </a:t>
            </a:r>
            <a:r>
              <a:rPr lang="es-AR" dirty="0"/>
              <a:t>experiencia </a:t>
            </a:r>
            <a:r>
              <a:rPr lang="es-AR" dirty="0" smtClean="0"/>
              <a:t>metropolitana podemos recurrir al arsenal de metáforas de la ficción de China </a:t>
            </a:r>
            <a:r>
              <a:rPr lang="es-AR" dirty="0" err="1" smtClean="0"/>
              <a:t>Miéville</a:t>
            </a:r>
            <a:r>
              <a:rPr lang="es-AR" dirty="0" smtClean="0"/>
              <a:t> </a:t>
            </a:r>
            <a:r>
              <a:rPr lang="es-AR" dirty="0"/>
              <a:t>en su ficción urbana “La ciudad y la </a:t>
            </a:r>
            <a:r>
              <a:rPr lang="es-AR" dirty="0" smtClean="0"/>
              <a:t>ciudad” dos hay “zonas íntegras” y “zonas de alteridad”, pero también “entramados” y “brechas” donde los desiguales y diferentes se encuentran y recíprocamente se “</a:t>
            </a:r>
            <a:r>
              <a:rPr lang="es-AR" dirty="0" err="1" smtClean="0"/>
              <a:t>desven</a:t>
            </a:r>
            <a:r>
              <a:rPr lang="es-AR" dirty="0" smtClean="0"/>
              <a:t>”.</a:t>
            </a:r>
          </a:p>
          <a:p>
            <a:pPr marL="0" indent="0" algn="just">
              <a:buNone/>
            </a:pPr>
            <a:endParaRPr lang="es-AR" dirty="0" smtClean="0"/>
          </a:p>
          <a:p>
            <a:pPr algn="just"/>
            <a:r>
              <a:rPr lang="es-AR" dirty="0" smtClean="0"/>
              <a:t>Orden urbano, pero también prácticas sociales espaciales que se despliegan más o menos conflictivamente al interior de esos órdenes</a:t>
            </a:r>
          </a:p>
          <a:p>
            <a:pPr marL="0" indent="0" algn="just">
              <a:buNone/>
            </a:pPr>
            <a:endParaRPr lang="es-AR" dirty="0" smtClean="0"/>
          </a:p>
          <a:p>
            <a:r>
              <a:rPr lang="es-AR" dirty="0" smtClean="0"/>
              <a:t>Me interesan particularmente esos “contextos de convivialidad” (MECILA) en la ciudad, que podríamos organizar teniendo en cuenta los “grados </a:t>
            </a:r>
            <a:r>
              <a:rPr lang="es-AR" dirty="0"/>
              <a:t>de control </a:t>
            </a:r>
            <a:r>
              <a:rPr lang="es-AR" dirty="0" smtClean="0"/>
              <a:t>normativo” del contexto y las “distancias socio-culturales” involucradas en cada uno de esos contextos.</a:t>
            </a:r>
            <a:endParaRPr lang="es-AR" dirty="0"/>
          </a:p>
          <a:p>
            <a:pPr marL="0" indent="0">
              <a:buNone/>
            </a:pPr>
            <a:endParaRPr lang="es-AR" dirty="0"/>
          </a:p>
          <a:p>
            <a:r>
              <a:rPr lang="es-AR" dirty="0"/>
              <a:t>La desigualdad de produce, mantiene y cuestiona en estas </a:t>
            </a:r>
            <a:r>
              <a:rPr lang="es-AR" dirty="0" smtClean="0"/>
              <a:t>espacios.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5080925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104</TotalTime>
  <Words>811</Words>
  <Application>Microsoft Office PowerPoint</Application>
  <PresentationFormat>Panorámica</PresentationFormat>
  <Paragraphs>119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Times New Roman</vt:lpstr>
      <vt:lpstr>Wingdings 3</vt:lpstr>
      <vt:lpstr>Ion</vt:lpstr>
      <vt:lpstr>Entramados, alteridades y brechas.  Dinámicas de las desigualdades urbanas y desafíos para la construcción de ciudades incluyentes </vt:lpstr>
      <vt:lpstr>Acerca de las “desigualdades urbanas”</vt:lpstr>
      <vt:lpstr>Acerca de las “desigualdades urbanas”</vt:lpstr>
      <vt:lpstr>Experiencia metropolitana</vt:lpstr>
      <vt:lpstr>Trabajo de campo: “corredor sur” de la RMBA</vt:lpstr>
      <vt:lpstr>Desplazamientos cotidianos en Florencio Varela (habitantes de asentamientos y clases medias)</vt:lpstr>
      <vt:lpstr>Senderos que se bifurcan y entrelazan en La Plata</vt:lpstr>
      <vt:lpstr>Dos cuestiones que se desprenden de esas cartografías:</vt:lpstr>
      <vt:lpstr>Contextos de convivialidad</vt:lpstr>
      <vt:lpstr>Remover límites: ciudades incluyentes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Entramados, alteridades y brechas.  Dinámicas de las desigualdades urbanas y desafíos para la construcción de ciudades incluyentes</dc:title>
  <dc:creator>Ramiro</dc:creator>
  <cp:lastModifiedBy>Ramiro</cp:lastModifiedBy>
  <cp:revision>12</cp:revision>
  <dcterms:created xsi:type="dcterms:W3CDTF">2019-04-19T19:51:08Z</dcterms:created>
  <dcterms:modified xsi:type="dcterms:W3CDTF">2019-04-20T20:54:08Z</dcterms:modified>
</cp:coreProperties>
</file>

<file path=docProps/thumbnail.jpeg>
</file>